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84" r:id="rId6"/>
    <p:sldId id="261" r:id="rId7"/>
    <p:sldId id="264" r:id="rId8"/>
    <p:sldId id="267" r:id="rId9"/>
    <p:sldId id="268" r:id="rId10"/>
    <p:sldId id="280" r:id="rId11"/>
    <p:sldId id="281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10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96C6E-F749-4892-9DE6-AC4068449B26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7E434-7805-4458-A96F-6154C7002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51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5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0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0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2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4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2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0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0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6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2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0561C-78BE-4B5C-A6E4-33C6D8FB44DE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901C3-2803-45F4-ADEF-E36EDFE6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8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971550" y="5447811"/>
            <a:ext cx="7841308" cy="1000616"/>
            <a:chOff x="504" y="859"/>
            <a:chExt cx="4416" cy="914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gray">
            <a:xfrm>
              <a:off x="504" y="1007"/>
              <a:ext cx="4416" cy="76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gray">
            <a:xfrm>
              <a:off x="753" y="859"/>
              <a:ext cx="3976" cy="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dirty="0" err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Cả</a:t>
              </a:r>
              <a:r>
                <a:rPr lang="en-US" altLang="en-US" sz="24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 3 </a:t>
              </a:r>
              <a:r>
                <a:rPr lang="en-US" altLang="en-US" sz="2400" b="1" dirty="0" err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đáp</a:t>
              </a:r>
              <a:r>
                <a:rPr lang="en-US" altLang="en-US" sz="24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lang="en-US" altLang="en-US" sz="2400" b="1" dirty="0" err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án</a:t>
              </a:r>
              <a:r>
                <a:rPr lang="en-US" altLang="en-US" sz="24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lang="en-US" altLang="en-US" sz="2400" b="1" dirty="0" err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trên</a:t>
              </a:r>
              <a:r>
                <a:rPr lang="en-US" altLang="en-US" sz="24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lang="en-US" altLang="en-US" sz="2400" b="1" dirty="0" err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đều</a:t>
              </a:r>
              <a:r>
                <a:rPr lang="en-US" altLang="en-US" sz="24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 </a:t>
              </a:r>
              <a:r>
                <a:rPr lang="en-US" altLang="en-US" sz="2400" b="1" dirty="0" err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sai</a:t>
              </a:r>
              <a:endParaRPr lang="en-US" altLang="en-US" sz="2400" b="1" dirty="0">
                <a:latin typeface="Tahoma" panose="020B060403050404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1054100" y="4311650"/>
            <a:ext cx="7758758" cy="838200"/>
            <a:chOff x="504" y="1008"/>
            <a:chExt cx="4416" cy="765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gray">
            <a:xfrm>
              <a:off x="729" y="1183"/>
              <a:ext cx="3976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2; 3; 5; 7; 9</a:t>
              </a:r>
              <a:endParaRPr lang="en-US" altLang="en-US" sz="2400" b="1" dirty="0"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1219200" y="3124200"/>
            <a:ext cx="7593658" cy="838200"/>
            <a:chOff x="567" y="1008"/>
            <a:chExt cx="4416" cy="765"/>
          </a:xfrm>
        </p:grpSpPr>
        <p:sp>
          <p:nvSpPr>
            <p:cNvPr id="12" name="AutoShape 9"/>
            <p:cNvSpPr>
              <a:spLocks noChangeArrowheads="1"/>
            </p:cNvSpPr>
            <p:nvPr/>
          </p:nvSpPr>
          <p:spPr bwMode="gray">
            <a:xfrm>
              <a:off x="567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gray">
            <a:xfrm>
              <a:off x="699" y="1198"/>
              <a:ext cx="1486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2; 3; 5; 7</a:t>
              </a:r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 rot="5400000">
            <a:off x="292100" y="4254500"/>
            <a:ext cx="1371600" cy="152400"/>
            <a:chOff x="0" y="1896"/>
            <a:chExt cx="5760" cy="120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 rot="5400000">
            <a:off x="358775" y="3178175"/>
            <a:ext cx="1238250" cy="152400"/>
            <a:chOff x="0" y="1896"/>
            <a:chExt cx="5760" cy="120"/>
          </a:xfrm>
        </p:grpSpPr>
        <p:sp>
          <p:nvSpPr>
            <p:cNvPr id="18" name="Rectangle 1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 rot="5400000">
            <a:off x="292100" y="5549900"/>
            <a:ext cx="1371600" cy="152400"/>
            <a:chOff x="0" y="1896"/>
            <a:chExt cx="5760" cy="120"/>
          </a:xfrm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26" name="Group 23"/>
          <p:cNvGrpSpPr>
            <a:grpSpLocks/>
          </p:cNvGrpSpPr>
          <p:nvPr/>
        </p:nvGrpSpPr>
        <p:grpSpPr bwMode="auto">
          <a:xfrm>
            <a:off x="1066799" y="1905000"/>
            <a:ext cx="7746059" cy="838200"/>
            <a:chOff x="504" y="1008"/>
            <a:chExt cx="4416" cy="765"/>
          </a:xfrm>
        </p:grpSpPr>
        <p:sp>
          <p:nvSpPr>
            <p:cNvPr id="27" name="AutoShape 24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gray">
            <a:xfrm>
              <a:off x="720" y="1166"/>
              <a:ext cx="3976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1; 3; 5; 7; 9</a:t>
              </a:r>
            </a:p>
          </p:txBody>
        </p:sp>
      </p:grpSp>
      <p:grpSp>
        <p:nvGrpSpPr>
          <p:cNvPr id="29" name="Group 38"/>
          <p:cNvGrpSpPr>
            <a:grpSpLocks/>
          </p:cNvGrpSpPr>
          <p:nvPr/>
        </p:nvGrpSpPr>
        <p:grpSpPr bwMode="auto">
          <a:xfrm>
            <a:off x="444500" y="3046413"/>
            <a:ext cx="931863" cy="992187"/>
            <a:chOff x="144" y="1176"/>
            <a:chExt cx="586" cy="625"/>
          </a:xfrm>
        </p:grpSpPr>
        <p:grpSp>
          <p:nvGrpSpPr>
            <p:cNvPr id="30" name="Group 39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32" name="AutoShape 40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3" name="AutoShape 41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4" name="AutoShape 42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5" name="Oval 43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6" name="Oval 44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7" name="Oval 45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8" name="Oval 46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9" name="Oval 47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0" name="Oval 48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31" name="Text Box 49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41" name="Group 50"/>
          <p:cNvGrpSpPr>
            <a:grpSpLocks/>
          </p:cNvGrpSpPr>
          <p:nvPr/>
        </p:nvGrpSpPr>
        <p:grpSpPr bwMode="auto">
          <a:xfrm>
            <a:off x="444500" y="4265613"/>
            <a:ext cx="931863" cy="992187"/>
            <a:chOff x="144" y="1176"/>
            <a:chExt cx="586" cy="625"/>
          </a:xfrm>
        </p:grpSpPr>
        <p:grpSp>
          <p:nvGrpSpPr>
            <p:cNvPr id="42" name="Group 51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44" name="AutoShape 52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5" name="AutoShape 53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6" name="AutoShape 54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7" name="Oval 55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8" name="Oval 56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9" name="Oval 57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0" name="Oval 58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51" name="Oval 59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2" name="Oval 60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43" name="Text Box 61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C</a:t>
              </a:r>
            </a:p>
          </p:txBody>
        </p:sp>
      </p:grpSp>
      <p:grpSp>
        <p:nvGrpSpPr>
          <p:cNvPr id="53" name="Group 62"/>
          <p:cNvGrpSpPr>
            <a:grpSpLocks/>
          </p:cNvGrpSpPr>
          <p:nvPr/>
        </p:nvGrpSpPr>
        <p:grpSpPr bwMode="auto">
          <a:xfrm>
            <a:off x="444500" y="5549900"/>
            <a:ext cx="931863" cy="992188"/>
            <a:chOff x="144" y="1176"/>
            <a:chExt cx="586" cy="625"/>
          </a:xfrm>
        </p:grpSpPr>
        <p:grpSp>
          <p:nvGrpSpPr>
            <p:cNvPr id="54" name="Group 63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56" name="AutoShape 64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7" name="AutoShape 65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8" name="AutoShape 66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9" name="Oval 6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0" name="Oval 6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1" name="Oval 69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2" name="Oval 7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3" name="Oval 71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55" name="Text Box 73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65" name="Group 74"/>
          <p:cNvGrpSpPr>
            <a:grpSpLocks/>
          </p:cNvGrpSpPr>
          <p:nvPr/>
        </p:nvGrpSpPr>
        <p:grpSpPr bwMode="auto">
          <a:xfrm>
            <a:off x="326276" y="681874"/>
            <a:ext cx="8486582" cy="1042988"/>
            <a:chOff x="105" y="192"/>
            <a:chExt cx="5511" cy="529"/>
          </a:xfrm>
        </p:grpSpPr>
        <p:sp>
          <p:nvSpPr>
            <p:cNvPr id="66" name="AutoShape 75"/>
            <p:cNvSpPr>
              <a:spLocks noChangeArrowheads="1"/>
            </p:cNvSpPr>
            <p:nvPr/>
          </p:nvSpPr>
          <p:spPr bwMode="gray">
            <a:xfrm>
              <a:off x="105" y="192"/>
              <a:ext cx="5511" cy="480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tile tx="0" ty="0" sx="100000" sy="100000" flip="none" algn="tl"/>
            </a:blip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>
                  <a:solidFill>
                    <a:srgbClr val="0000FF"/>
                  </a:solidFill>
                  <a:latin typeface="VNI-Times" pitchFamily="2" charset="0"/>
                </a:rPr>
                <a:t> </a:t>
              </a:r>
            </a:p>
          </p:txBody>
        </p:sp>
        <p:grpSp>
          <p:nvGrpSpPr>
            <p:cNvPr id="67" name="Group 76"/>
            <p:cNvGrpSpPr>
              <a:grpSpLocks/>
            </p:cNvGrpSpPr>
            <p:nvPr/>
          </p:nvGrpSpPr>
          <p:grpSpPr bwMode="auto">
            <a:xfrm rot="5400000">
              <a:off x="273" y="424"/>
              <a:ext cx="528" cy="65"/>
              <a:chOff x="0" y="1861"/>
              <a:chExt cx="5760" cy="82"/>
            </a:xfrm>
          </p:grpSpPr>
          <p:sp>
            <p:nvSpPr>
              <p:cNvPr id="68" name="Rectangle 77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9" name="Rectangle 78"/>
              <p:cNvSpPr>
                <a:spLocks noChangeArrowheads="1"/>
              </p:cNvSpPr>
              <p:nvPr/>
            </p:nvSpPr>
            <p:spPr bwMode="gray">
              <a:xfrm>
                <a:off x="0" y="1861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</p:grpSp>
      <p:sp>
        <p:nvSpPr>
          <p:cNvPr id="70" name="Text Box 79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933823" y="738056"/>
            <a:ext cx="73687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1.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nguyên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tố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nhỏ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hơn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10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71" name="Text Box 25"/>
          <p:cNvSpPr txBox="1">
            <a:spLocks noChangeArrowheads="1"/>
          </p:cNvSpPr>
          <p:nvPr/>
        </p:nvSpPr>
        <p:spPr bwMode="gray">
          <a:xfrm>
            <a:off x="1454017" y="3331148"/>
            <a:ext cx="22558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2; 3; 5; 7</a:t>
            </a:r>
          </a:p>
        </p:txBody>
      </p:sp>
      <p:grpSp>
        <p:nvGrpSpPr>
          <p:cNvPr id="72" name="Group 26"/>
          <p:cNvGrpSpPr>
            <a:grpSpLocks/>
          </p:cNvGrpSpPr>
          <p:nvPr/>
        </p:nvGrpSpPr>
        <p:grpSpPr bwMode="auto">
          <a:xfrm>
            <a:off x="457200" y="1828800"/>
            <a:ext cx="931863" cy="992188"/>
            <a:chOff x="144" y="1176"/>
            <a:chExt cx="586" cy="625"/>
          </a:xfrm>
        </p:grpSpPr>
        <p:grpSp>
          <p:nvGrpSpPr>
            <p:cNvPr id="73" name="Group 27"/>
            <p:cNvGrpSpPr>
              <a:grpSpLocks/>
            </p:cNvGrpSpPr>
            <p:nvPr/>
          </p:nvGrpSpPr>
          <p:grpSpPr bwMode="auto">
            <a:xfrm rot="5400000">
              <a:off x="123" y="1197"/>
              <a:ext cx="624" cy="584"/>
              <a:chOff x="1868" y="1824"/>
              <a:chExt cx="2009" cy="1807"/>
            </a:xfrm>
          </p:grpSpPr>
          <p:sp>
            <p:nvSpPr>
              <p:cNvPr id="75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6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1" y="2399"/>
                <a:ext cx="309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7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18" y="3341"/>
                <a:ext cx="306" cy="20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8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79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80" name="Oval 33"/>
              <p:cNvSpPr>
                <a:spLocks noChangeArrowheads="1"/>
              </p:cNvSpPr>
              <p:nvPr/>
            </p:nvSpPr>
            <p:spPr bwMode="gray">
              <a:xfrm>
                <a:off x="2254" y="1991"/>
                <a:ext cx="1259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1" name="Oval 34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82" name="Oval 35"/>
              <p:cNvSpPr>
                <a:spLocks noChangeArrowheads="1"/>
              </p:cNvSpPr>
              <p:nvPr/>
            </p:nvSpPr>
            <p:spPr bwMode="gray">
              <a:xfrm>
                <a:off x="2328" y="1991"/>
                <a:ext cx="1098" cy="109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3" name="Oval 36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74" name="Text Box 37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</p:grpSp>
      <p:grpSp>
        <p:nvGrpSpPr>
          <p:cNvPr id="84" name="Group 26"/>
          <p:cNvGrpSpPr>
            <a:grpSpLocks/>
          </p:cNvGrpSpPr>
          <p:nvPr/>
        </p:nvGrpSpPr>
        <p:grpSpPr bwMode="auto">
          <a:xfrm>
            <a:off x="439737" y="3108434"/>
            <a:ext cx="931863" cy="992188"/>
            <a:chOff x="144" y="1176"/>
            <a:chExt cx="586" cy="625"/>
          </a:xfrm>
          <a:solidFill>
            <a:srgbClr val="1344E1"/>
          </a:solidFill>
        </p:grpSpPr>
        <p:grpSp>
          <p:nvGrpSpPr>
            <p:cNvPr id="85" name="Group 27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  <a:grpFill/>
          </p:grpSpPr>
          <p:sp>
            <p:nvSpPr>
              <p:cNvPr id="87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17" y="2518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8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1" y="2484"/>
                <a:ext cx="310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9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18" y="3426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0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pFill/>
              <a:ln w="57150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2" name="Oval 33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3" name="Oval 34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solidFill>
                <a:srgbClr val="99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4" name="Oval 35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5" name="Oval 36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86" name="Text Box 37"/>
            <p:cNvSpPr txBox="1">
              <a:spLocks noChangeArrowheads="1"/>
            </p:cNvSpPr>
            <p:nvPr/>
          </p:nvSpPr>
          <p:spPr bwMode="gray">
            <a:xfrm>
              <a:off x="336" y="1296"/>
              <a:ext cx="27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</p:grpSp>
      <p:pic>
        <p:nvPicPr>
          <p:cNvPr id="96" name="Picture 80" descr="6140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967" y="2454409"/>
            <a:ext cx="1889333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TextBox 10"/>
          <p:cNvSpPr txBox="1">
            <a:spLocks noChangeArrowheads="1"/>
          </p:cNvSpPr>
          <p:nvPr/>
        </p:nvSpPr>
        <p:spPr bwMode="auto">
          <a:xfrm>
            <a:off x="4618201" y="0"/>
            <a:ext cx="29562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KHỞI ĐỘNG</a:t>
            </a:r>
            <a:endParaRPr lang="en-US" altLang="en-US" b="1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grpSp>
        <p:nvGrpSpPr>
          <p:cNvPr id="23" name="Group 20"/>
          <p:cNvGrpSpPr>
            <a:grpSpLocks/>
          </p:cNvGrpSpPr>
          <p:nvPr/>
        </p:nvGrpSpPr>
        <p:grpSpPr bwMode="auto">
          <a:xfrm rot="5400000">
            <a:off x="324673" y="1272596"/>
            <a:ext cx="1306454" cy="152400"/>
            <a:chOff x="0" y="1896"/>
            <a:chExt cx="5760" cy="120"/>
          </a:xfrm>
        </p:grpSpPr>
        <p:sp>
          <p:nvSpPr>
            <p:cNvPr id="24" name="Rectangle 2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6729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726081"/>
              </p:ext>
            </p:extLst>
          </p:nvPr>
        </p:nvGraphicFramePr>
        <p:xfrm>
          <a:off x="1905000" y="1676400"/>
          <a:ext cx="34290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2" name="Equation" r:id="rId3" imgW="1447800" imgH="596900" progId="Equation.3">
                  <p:embed/>
                </p:oleObj>
              </mc:Choice>
              <mc:Fallback>
                <p:oleObj name="Equation" r:id="rId3" imgW="1447800" imgH="596900" progId="Equation.3">
                  <p:embed/>
                  <p:pic>
                    <p:nvPicPr>
                      <p:cNvPr id="296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76400"/>
                        <a:ext cx="34290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361821"/>
              </p:ext>
            </p:extLst>
          </p:nvPr>
        </p:nvGraphicFramePr>
        <p:xfrm>
          <a:off x="1828800" y="2819400"/>
          <a:ext cx="6637338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" name="Equation" r:id="rId5" imgW="2971800" imgH="596900" progId="Equation.3">
                  <p:embed/>
                </p:oleObj>
              </mc:Choice>
              <mc:Fallback>
                <p:oleObj name="Equation" r:id="rId5" imgW="2971800" imgH="596900" progId="Equation.3">
                  <p:embed/>
                  <p:pic>
                    <p:nvPicPr>
                      <p:cNvPr id="296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6637338" cy="138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-540533" y="1179835"/>
            <a:ext cx="11765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02935" y="180017"/>
            <a:ext cx="6167644" cy="761519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C00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 THỂ EM CHƯA BIẾT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978560"/>
              </p:ext>
            </p:extLst>
          </p:nvPr>
        </p:nvGraphicFramePr>
        <p:xfrm>
          <a:off x="3564526" y="4314541"/>
          <a:ext cx="1569177" cy="843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4" name="Equation" r:id="rId7" imgW="850680" imgH="457200" progId="Equation.DSMT4">
                  <p:embed/>
                </p:oleObj>
              </mc:Choice>
              <mc:Fallback>
                <p:oleObj name="Equation" r:id="rId7" imgW="850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64526" y="4314541"/>
                        <a:ext cx="1569177" cy="843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620317"/>
              </p:ext>
            </p:extLst>
          </p:nvPr>
        </p:nvGraphicFramePr>
        <p:xfrm>
          <a:off x="3563938" y="5300663"/>
          <a:ext cx="3751262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" name="Equation" r:id="rId9" imgW="2095200" imgH="457200" progId="Equation.DSMT4">
                  <p:embed/>
                </p:oleObj>
              </mc:Choice>
              <mc:Fallback>
                <p:oleObj name="Equation" r:id="rId9" imgW="2095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63938" y="5300663"/>
                        <a:ext cx="3751262" cy="81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092298" y="4505277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4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400" b="1" u="sng" dirty="0">
                <a:solidFill>
                  <a:srgbClr val="00B050"/>
                </a:solidFill>
                <a:latin typeface="Verdana" panose="020B0604030504040204" pitchFamily="34" charset="0"/>
              </a:rPr>
              <a:t>:</a:t>
            </a:r>
            <a:r>
              <a:rPr lang="en-US" altLang="en-US" sz="2400" b="1" dirty="0">
                <a:solidFill>
                  <a:srgbClr val="00B050"/>
                </a:solidFill>
                <a:latin typeface="Verdana" panose="020B0604030504040204" pitchFamily="34" charset="0"/>
              </a:rPr>
              <a:t> </a:t>
            </a:r>
            <a:endParaRPr lang="en-US" sz="2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87828" y="1703055"/>
            <a:ext cx="992777" cy="194148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66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882868" y="570186"/>
            <a:ext cx="10405241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Nắm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vững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điều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kiện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để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viết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thập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phân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hữu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hạn</a:t>
            </a:r>
            <a:r>
              <a:rPr lang="en-US" altLang="en-US" sz="3600" dirty="0">
                <a:latin typeface="Times New Roman" panose="02020603050405020304" pitchFamily="18" charset="0"/>
              </a:rPr>
              <a:t> hay </a:t>
            </a:r>
            <a:r>
              <a:rPr lang="en-US" altLang="en-US" sz="3600" dirty="0" err="1">
                <a:latin typeface="Times New Roman" panose="02020603050405020304" pitchFamily="18" charset="0"/>
              </a:rPr>
              <a:t>vô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hạn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tuần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hoàn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và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Học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Khung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/ SGK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trang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34.</a:t>
            </a:r>
            <a:endParaRPr lang="en-US" altLang="en-US" sz="360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Bài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nhà</a:t>
            </a:r>
            <a:r>
              <a:rPr lang="en-US" altLang="en-US" sz="3600" dirty="0">
                <a:latin typeface="Times New Roman" panose="02020603050405020304" pitchFamily="18" charset="0"/>
              </a:rPr>
              <a:t> 65, 66, 68, 70, 71 SGK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trang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>
                <a:latin typeface="Times New Roman" panose="02020603050405020304" pitchFamily="18" charset="0"/>
              </a:rPr>
              <a:t>34, 35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Chuẩn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bị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bài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tiết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sau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Luyện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latin typeface="Times New Roman" panose="02020603050405020304" pitchFamily="18" charset="0"/>
              </a:rPr>
              <a:t>tập</a:t>
            </a:r>
            <a:r>
              <a:rPr lang="en-US" altLang="en-US" sz="3600" dirty="0" smtClean="0">
                <a:latin typeface="Times New Roman" panose="02020603050405020304" pitchFamily="18" charset="0"/>
              </a:rPr>
              <a:t>.</a:t>
            </a:r>
            <a:endParaRPr lang="en-US" altLang="en-US" sz="360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3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80"/>
            <a:ext cx="12192000" cy="6821320"/>
          </a:xfrm>
          <a:prstGeom prst="rect">
            <a:avLst/>
          </a:prstGeom>
        </p:spPr>
      </p:pic>
      <p:pic>
        <p:nvPicPr>
          <p:cNvPr id="3" name="Content Placeholder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306" y="327543"/>
            <a:ext cx="11655189" cy="62984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880" y="2434985"/>
            <a:ext cx="10975303" cy="1754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Bài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học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đến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đây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là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kết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thúc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algn="ctr">
              <a:defRPr/>
            </a:pP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Chúc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các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 smtClean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em</a:t>
            </a:r>
            <a:r>
              <a:rPr lang="en-US" sz="5400" b="1" i="1" dirty="0" smtClean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học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tốt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!</a:t>
            </a:r>
          </a:p>
        </p:txBody>
      </p:sp>
      <p:pic>
        <p:nvPicPr>
          <p:cNvPr id="6" name="Picture 3" descr="ATO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174" y="450370"/>
            <a:ext cx="2057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65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1549" y="5478463"/>
            <a:ext cx="8132325" cy="969962"/>
            <a:chOff x="504" y="887"/>
            <a:chExt cx="4416" cy="886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gray">
            <a:xfrm>
              <a:off x="504" y="1007"/>
              <a:ext cx="4416" cy="76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" name="Text Box 4"/>
            <p:cNvSpPr txBox="1">
              <a:spLocks noChangeArrowheads="1"/>
            </p:cNvSpPr>
            <p:nvPr/>
          </p:nvSpPr>
          <p:spPr bwMode="gray">
            <a:xfrm>
              <a:off x="852" y="887"/>
              <a:ext cx="3976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200" b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Cả 3 đáp án trên</a:t>
              </a:r>
            </a:p>
          </p:txBody>
        </p:sp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54100" y="4267200"/>
            <a:ext cx="8049774" cy="838200"/>
            <a:chOff x="504" y="1008"/>
            <a:chExt cx="4416" cy="765"/>
          </a:xfrm>
        </p:grpSpPr>
        <p:sp>
          <p:nvSpPr>
            <p:cNvPr id="6" name="AutoShape 6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gray">
            <a:xfrm>
              <a:off x="839" y="1241"/>
              <a:ext cx="3976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12 = </a:t>
              </a:r>
              <a:r>
                <a:rPr lang="en-US" altLang="en-US" sz="2200" b="1">
                  <a:solidFill>
                    <a:srgbClr val="FF0000"/>
                  </a:solidFill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3</a:t>
              </a:r>
              <a:r>
                <a:rPr lang="en-US" altLang="en-US" sz="2200" b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.2</a:t>
              </a:r>
              <a:r>
                <a:rPr lang="en-US" altLang="en-US" sz="2200" b="1" baseline="3000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2</a:t>
              </a:r>
              <a:endParaRPr lang="en-US" altLang="en-US" sz="1800" b="1"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183498" y="3062919"/>
            <a:ext cx="7920375" cy="838200"/>
            <a:chOff x="504" y="1008"/>
            <a:chExt cx="4416" cy="765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gray">
            <a:xfrm>
              <a:off x="772" y="1178"/>
              <a:ext cx="3976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 dirty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14 = 2.</a:t>
              </a:r>
              <a:r>
                <a:rPr lang="en-US" altLang="en-US" sz="2200" b="1" dirty="0">
                  <a:solidFill>
                    <a:srgbClr val="FF0000"/>
                  </a:solidFill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7</a:t>
              </a:r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 rot="5400000">
            <a:off x="292100" y="4254500"/>
            <a:ext cx="1371600" cy="152400"/>
            <a:chOff x="0" y="1896"/>
            <a:chExt cx="5760" cy="120"/>
          </a:xfrm>
        </p:grpSpPr>
        <p:sp>
          <p:nvSpPr>
            <p:cNvPr id="12" name="Rectangle 12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 rot="5400000">
            <a:off x="358775" y="3178175"/>
            <a:ext cx="1238250" cy="152400"/>
            <a:chOff x="0" y="1896"/>
            <a:chExt cx="5760" cy="120"/>
          </a:xfrm>
        </p:grpSpPr>
        <p:sp>
          <p:nvSpPr>
            <p:cNvPr id="15" name="Rectangle 1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17" name="Group 17"/>
          <p:cNvGrpSpPr>
            <a:grpSpLocks/>
          </p:cNvGrpSpPr>
          <p:nvPr/>
        </p:nvGrpSpPr>
        <p:grpSpPr bwMode="auto">
          <a:xfrm rot="5400000">
            <a:off x="292100" y="5549900"/>
            <a:ext cx="1371600" cy="152400"/>
            <a:chOff x="0" y="1896"/>
            <a:chExt cx="5760" cy="120"/>
          </a:xfrm>
        </p:grpSpPr>
        <p:sp>
          <p:nvSpPr>
            <p:cNvPr id="18" name="Rectangle 1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20" name="Group 20"/>
          <p:cNvGrpSpPr>
            <a:grpSpLocks/>
          </p:cNvGrpSpPr>
          <p:nvPr/>
        </p:nvGrpSpPr>
        <p:grpSpPr bwMode="auto">
          <a:xfrm rot="5400000">
            <a:off x="434975" y="1730375"/>
            <a:ext cx="1085850" cy="152400"/>
            <a:chOff x="0" y="1896"/>
            <a:chExt cx="5760" cy="120"/>
          </a:xfrm>
        </p:grpSpPr>
        <p:sp>
          <p:nvSpPr>
            <p:cNvPr id="21" name="Rectangle 2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1066799" y="1890713"/>
            <a:ext cx="8037073" cy="838200"/>
            <a:chOff x="504" y="1008"/>
            <a:chExt cx="4416" cy="765"/>
          </a:xfrm>
        </p:grpSpPr>
        <p:sp>
          <p:nvSpPr>
            <p:cNvPr id="24" name="AutoShape 24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gray">
            <a:xfrm>
              <a:off x="801" y="1264"/>
              <a:ext cx="3976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>
                  <a:latin typeface="Tahoma" panose="020B0604030504040204" pitchFamily="34" charset="0"/>
                  <a:cs typeface="Tahoma" panose="020B0604030504040204" pitchFamily="34" charset="0"/>
                  <a:sym typeface="Symbol" panose="05050102010706020507" pitchFamily="18" charset="2"/>
                </a:rPr>
                <a:t>30 = 2.</a:t>
              </a:r>
              <a:r>
                <a:rPr lang="en-US" altLang="en-US" sz="2200" b="1">
                  <a:solidFill>
                    <a:srgbClr val="FF0000"/>
                  </a:solidFill>
                  <a:latin typeface="Tahoma" panose="020B0604030504040204" pitchFamily="34" charset="0"/>
                  <a:cs typeface="Tahoma" panose="020B0604030504040204" pitchFamily="34" charset="0"/>
                  <a:sym typeface="Symbol" panose="05050102010706020507" pitchFamily="18" charset="2"/>
                </a:rPr>
                <a:t>3</a:t>
              </a:r>
              <a:r>
                <a:rPr lang="en-US" altLang="en-US" sz="2200" b="1">
                  <a:latin typeface="Tahoma" panose="020B0604030504040204" pitchFamily="34" charset="0"/>
                  <a:cs typeface="Tahoma" panose="020B0604030504040204" pitchFamily="34" charset="0"/>
                  <a:sym typeface="Symbol" panose="05050102010706020507" pitchFamily="18" charset="2"/>
                </a:rPr>
                <a:t>.5	</a:t>
              </a:r>
            </a:p>
          </p:txBody>
        </p:sp>
      </p:grpSp>
      <p:grpSp>
        <p:nvGrpSpPr>
          <p:cNvPr id="26" name="Group 38"/>
          <p:cNvGrpSpPr>
            <a:grpSpLocks/>
          </p:cNvGrpSpPr>
          <p:nvPr/>
        </p:nvGrpSpPr>
        <p:grpSpPr bwMode="auto">
          <a:xfrm>
            <a:off x="444500" y="2959100"/>
            <a:ext cx="931863" cy="992188"/>
            <a:chOff x="144" y="1176"/>
            <a:chExt cx="586" cy="625"/>
          </a:xfrm>
        </p:grpSpPr>
        <p:grpSp>
          <p:nvGrpSpPr>
            <p:cNvPr id="27" name="Group 39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29" name="AutoShape 40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0" name="AutoShape 41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1" name="AutoShape 42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2" name="Oval 43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3" name="Oval 44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4" name="Oval 45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5" name="Oval 46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6" name="Oval 47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7" name="Oval 48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28" name="Text Box 49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38" name="Group 50"/>
          <p:cNvGrpSpPr>
            <a:grpSpLocks/>
          </p:cNvGrpSpPr>
          <p:nvPr/>
        </p:nvGrpSpPr>
        <p:grpSpPr bwMode="auto">
          <a:xfrm>
            <a:off x="444500" y="4178300"/>
            <a:ext cx="931863" cy="992188"/>
            <a:chOff x="144" y="1176"/>
            <a:chExt cx="586" cy="625"/>
          </a:xfrm>
        </p:grpSpPr>
        <p:grpSp>
          <p:nvGrpSpPr>
            <p:cNvPr id="39" name="Group 51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41" name="AutoShape 52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2" name="AutoShape 53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3" name="AutoShape 54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4" name="Oval 55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5" name="Oval 56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6" name="Oval 57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7" name="Oval 58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8" name="Oval 59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9" name="Oval 60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40" name="Text Box 61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C</a:t>
              </a:r>
            </a:p>
          </p:txBody>
        </p:sp>
      </p:grpSp>
      <p:grpSp>
        <p:nvGrpSpPr>
          <p:cNvPr id="50" name="Group 62"/>
          <p:cNvGrpSpPr>
            <a:grpSpLocks/>
          </p:cNvGrpSpPr>
          <p:nvPr/>
        </p:nvGrpSpPr>
        <p:grpSpPr bwMode="auto">
          <a:xfrm>
            <a:off x="444500" y="5549900"/>
            <a:ext cx="931863" cy="992188"/>
            <a:chOff x="144" y="1176"/>
            <a:chExt cx="586" cy="625"/>
          </a:xfrm>
        </p:grpSpPr>
        <p:grpSp>
          <p:nvGrpSpPr>
            <p:cNvPr id="51" name="Group 63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53" name="AutoShape 64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4" name="AutoShape 65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5" name="AutoShape 66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6" name="Oval 6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57" name="Oval 6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58" name="Oval 69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9" name="Oval 7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0" name="Oval 71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1" name="Oval 7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52" name="Text Box 73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62" name="Group 74"/>
          <p:cNvGrpSpPr>
            <a:grpSpLocks/>
          </p:cNvGrpSpPr>
          <p:nvPr/>
        </p:nvGrpSpPr>
        <p:grpSpPr bwMode="auto">
          <a:xfrm>
            <a:off x="465292" y="301739"/>
            <a:ext cx="8761005" cy="1295400"/>
            <a:chOff x="156" y="192"/>
            <a:chExt cx="5460" cy="528"/>
          </a:xfrm>
        </p:grpSpPr>
        <p:sp>
          <p:nvSpPr>
            <p:cNvPr id="63" name="AutoShape 75"/>
            <p:cNvSpPr>
              <a:spLocks noChangeArrowheads="1"/>
            </p:cNvSpPr>
            <p:nvPr/>
          </p:nvSpPr>
          <p:spPr bwMode="gray">
            <a:xfrm>
              <a:off x="156" y="192"/>
              <a:ext cx="5460" cy="480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tile tx="0" ty="0" sx="100000" sy="100000" flip="none" algn="tl"/>
            </a:blip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>
                  <a:solidFill>
                    <a:srgbClr val="0000FF"/>
                  </a:solidFill>
                  <a:latin typeface="VNI-Times" pitchFamily="2" charset="0"/>
                </a:rPr>
                <a:t> </a:t>
              </a:r>
            </a:p>
          </p:txBody>
        </p:sp>
        <p:grpSp>
          <p:nvGrpSpPr>
            <p:cNvPr id="64" name="Group 76"/>
            <p:cNvGrpSpPr>
              <a:grpSpLocks/>
            </p:cNvGrpSpPr>
            <p:nvPr/>
          </p:nvGrpSpPr>
          <p:grpSpPr bwMode="auto">
            <a:xfrm rot="5400000">
              <a:off x="216" y="408"/>
              <a:ext cx="528" cy="96"/>
              <a:chOff x="0" y="1896"/>
              <a:chExt cx="5760" cy="120"/>
            </a:xfrm>
          </p:grpSpPr>
          <p:sp>
            <p:nvSpPr>
              <p:cNvPr id="65" name="Rectangle 77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6" name="Rectangle 78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</p:grpSp>
      <p:sp>
        <p:nvSpPr>
          <p:cNvPr id="67" name="Text Box 79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074670" y="523384"/>
            <a:ext cx="79479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2.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ước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nguyên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tố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khác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2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5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8" name="Text Box 25"/>
          <p:cNvSpPr txBox="1">
            <a:spLocks noChangeArrowheads="1"/>
          </p:cNvSpPr>
          <p:nvPr/>
        </p:nvSpPr>
        <p:spPr bwMode="gray">
          <a:xfrm>
            <a:off x="1619524" y="5819434"/>
            <a:ext cx="26352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 err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Cả</a:t>
            </a:r>
            <a:r>
              <a:rPr lang="en-US" altLang="en-US" sz="22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3 </a:t>
            </a:r>
            <a:r>
              <a:rPr lang="en-US" altLang="en-US" sz="2200" b="1" dirty="0" err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đáp</a:t>
            </a:r>
            <a:r>
              <a:rPr lang="en-US" altLang="en-US" sz="22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án</a:t>
            </a:r>
            <a:r>
              <a:rPr lang="en-US" altLang="en-US" sz="22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altLang="en-US" sz="2200" b="1" dirty="0" err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trên</a:t>
            </a:r>
            <a:endParaRPr lang="en-US" altLang="en-US" sz="2200" b="1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  <a:sym typeface="Symbol" panose="05050102010706020507" pitchFamily="18" charset="2"/>
            </a:endParaRPr>
          </a:p>
        </p:txBody>
      </p:sp>
      <p:grpSp>
        <p:nvGrpSpPr>
          <p:cNvPr id="69" name="Group 26"/>
          <p:cNvGrpSpPr>
            <a:grpSpLocks/>
          </p:cNvGrpSpPr>
          <p:nvPr/>
        </p:nvGrpSpPr>
        <p:grpSpPr bwMode="auto">
          <a:xfrm>
            <a:off x="457200" y="1828800"/>
            <a:ext cx="931863" cy="992188"/>
            <a:chOff x="144" y="1176"/>
            <a:chExt cx="586" cy="625"/>
          </a:xfrm>
        </p:grpSpPr>
        <p:grpSp>
          <p:nvGrpSpPr>
            <p:cNvPr id="70" name="Group 27"/>
            <p:cNvGrpSpPr>
              <a:grpSpLocks/>
            </p:cNvGrpSpPr>
            <p:nvPr/>
          </p:nvGrpSpPr>
          <p:grpSpPr bwMode="auto">
            <a:xfrm rot="5400000">
              <a:off x="123" y="1197"/>
              <a:ext cx="624" cy="584"/>
              <a:chOff x="1868" y="1824"/>
              <a:chExt cx="2009" cy="1807"/>
            </a:xfrm>
          </p:grpSpPr>
          <p:sp>
            <p:nvSpPr>
              <p:cNvPr id="72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3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1" y="2399"/>
                <a:ext cx="309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4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18" y="3341"/>
                <a:ext cx="306" cy="20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5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76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77" name="Oval 33"/>
              <p:cNvSpPr>
                <a:spLocks noChangeArrowheads="1"/>
              </p:cNvSpPr>
              <p:nvPr/>
            </p:nvSpPr>
            <p:spPr bwMode="gray">
              <a:xfrm>
                <a:off x="2254" y="1991"/>
                <a:ext cx="1259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8" name="Oval 34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79" name="Oval 35"/>
              <p:cNvSpPr>
                <a:spLocks noChangeArrowheads="1"/>
              </p:cNvSpPr>
              <p:nvPr/>
            </p:nvSpPr>
            <p:spPr bwMode="gray">
              <a:xfrm>
                <a:off x="2328" y="1991"/>
                <a:ext cx="1098" cy="109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36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71" name="Text Box 37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</p:grpSp>
      <p:grpSp>
        <p:nvGrpSpPr>
          <p:cNvPr id="81" name="Group 26"/>
          <p:cNvGrpSpPr>
            <a:grpSpLocks/>
          </p:cNvGrpSpPr>
          <p:nvPr/>
        </p:nvGrpSpPr>
        <p:grpSpPr bwMode="auto">
          <a:xfrm>
            <a:off x="453592" y="5486400"/>
            <a:ext cx="931863" cy="992188"/>
            <a:chOff x="144" y="1176"/>
            <a:chExt cx="586" cy="625"/>
          </a:xfrm>
          <a:solidFill>
            <a:srgbClr val="1344E1"/>
          </a:solidFill>
        </p:grpSpPr>
        <p:grpSp>
          <p:nvGrpSpPr>
            <p:cNvPr id="82" name="Group 27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  <a:grpFill/>
          </p:grpSpPr>
          <p:sp>
            <p:nvSpPr>
              <p:cNvPr id="84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17" y="2518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5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1" y="2484"/>
                <a:ext cx="310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6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18" y="3426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7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pFill/>
              <a:ln w="57150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8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9" name="Oval 33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0" name="Oval 34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solidFill>
                <a:srgbClr val="99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" name="Oval 35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2" name="Oval 36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83" name="Text Box 37"/>
            <p:cNvSpPr txBox="1">
              <a:spLocks noChangeArrowheads="1"/>
            </p:cNvSpPr>
            <p:nvPr/>
          </p:nvSpPr>
          <p:spPr bwMode="gray">
            <a:xfrm>
              <a:off x="299" y="1272"/>
              <a:ext cx="326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D</a:t>
              </a:r>
            </a:p>
          </p:txBody>
        </p:sp>
      </p:grpSp>
      <p:pic>
        <p:nvPicPr>
          <p:cNvPr id="93" name="Picture 80" descr="6140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296" y="5145913"/>
            <a:ext cx="1624867" cy="1463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77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71550" y="5478463"/>
            <a:ext cx="8289078" cy="969962"/>
            <a:chOff x="504" y="887"/>
            <a:chExt cx="4416" cy="886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gray">
            <a:xfrm>
              <a:off x="504" y="1007"/>
              <a:ext cx="4416" cy="76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4" name="Text Box 4"/>
            <p:cNvSpPr txBox="1">
              <a:spLocks noChangeArrowheads="1"/>
            </p:cNvSpPr>
            <p:nvPr/>
          </p:nvSpPr>
          <p:spPr bwMode="gray">
            <a:xfrm>
              <a:off x="852" y="887"/>
              <a:ext cx="3976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200" b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Cả 3 đáp án trên</a:t>
              </a:r>
            </a:p>
          </p:txBody>
        </p:sp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54099" y="4267200"/>
            <a:ext cx="8206529" cy="838200"/>
            <a:chOff x="504" y="1008"/>
            <a:chExt cx="4416" cy="765"/>
          </a:xfrm>
        </p:grpSpPr>
        <p:sp>
          <p:nvSpPr>
            <p:cNvPr id="6" name="AutoShape 6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gray">
            <a:xfrm>
              <a:off x="839" y="1241"/>
              <a:ext cx="3976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>
                  <a:latin typeface="Tahoma" panose="020B0604030504040204" pitchFamily="34" charset="0"/>
                  <a:cs typeface="Tahoma" panose="020B0604030504040204" pitchFamily="34" charset="0"/>
                  <a:sym typeface="Symbol" panose="05050102010706020507" pitchFamily="18" charset="2"/>
                </a:rPr>
                <a:t>3,7</a:t>
              </a: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130300" y="3048000"/>
            <a:ext cx="8130328" cy="838200"/>
            <a:chOff x="504" y="1008"/>
            <a:chExt cx="4416" cy="765"/>
          </a:xfrm>
        </p:grpSpPr>
        <p:sp>
          <p:nvSpPr>
            <p:cNvPr id="9" name="AutoShape 9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gray">
            <a:xfrm>
              <a:off x="773" y="1194"/>
              <a:ext cx="3976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 dirty="0" smtClean="0">
                  <a:latin typeface="Tiger Expert"/>
                  <a:cs typeface="Arial" panose="020B0604020202020204" pitchFamily="34" charset="0"/>
                  <a:sym typeface="Symbol" panose="05050102010706020507" pitchFamily="18" charset="2"/>
                </a:rPr>
                <a:t>–</a:t>
              </a:r>
              <a:r>
                <a:rPr lang="en-US" altLang="en-US" sz="2200" b="1" dirty="0" smtClean="0">
                  <a:latin typeface="Tahoma" panose="020B060403050404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14 </a:t>
              </a:r>
              <a:endParaRPr lang="en-US" altLang="en-US" sz="2200" b="1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 rot="5400000">
            <a:off x="292100" y="4254500"/>
            <a:ext cx="1371600" cy="152400"/>
            <a:chOff x="0" y="1896"/>
            <a:chExt cx="5760" cy="120"/>
          </a:xfrm>
        </p:grpSpPr>
        <p:sp>
          <p:nvSpPr>
            <p:cNvPr id="12" name="Rectangle 12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 rot="5400000">
            <a:off x="358775" y="3178175"/>
            <a:ext cx="1238250" cy="152400"/>
            <a:chOff x="0" y="1896"/>
            <a:chExt cx="5760" cy="120"/>
          </a:xfrm>
        </p:grpSpPr>
        <p:sp>
          <p:nvSpPr>
            <p:cNvPr id="15" name="Rectangle 1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17" name="Group 17"/>
          <p:cNvGrpSpPr>
            <a:grpSpLocks/>
          </p:cNvGrpSpPr>
          <p:nvPr/>
        </p:nvGrpSpPr>
        <p:grpSpPr bwMode="auto">
          <a:xfrm rot="5400000">
            <a:off x="292100" y="5549900"/>
            <a:ext cx="1371600" cy="152400"/>
            <a:chOff x="0" y="1896"/>
            <a:chExt cx="5760" cy="120"/>
          </a:xfrm>
        </p:grpSpPr>
        <p:sp>
          <p:nvSpPr>
            <p:cNvPr id="18" name="Rectangle 1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20" name="Group 20"/>
          <p:cNvGrpSpPr>
            <a:grpSpLocks/>
          </p:cNvGrpSpPr>
          <p:nvPr/>
        </p:nvGrpSpPr>
        <p:grpSpPr bwMode="auto">
          <a:xfrm rot="5400000">
            <a:off x="434975" y="1730375"/>
            <a:ext cx="1085850" cy="152400"/>
            <a:chOff x="0" y="1896"/>
            <a:chExt cx="5760" cy="120"/>
          </a:xfrm>
        </p:grpSpPr>
        <p:sp>
          <p:nvSpPr>
            <p:cNvPr id="21" name="Rectangle 21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1066800" y="1890713"/>
            <a:ext cx="8193828" cy="838200"/>
            <a:chOff x="504" y="1008"/>
            <a:chExt cx="4416" cy="765"/>
          </a:xfrm>
        </p:grpSpPr>
        <p:sp>
          <p:nvSpPr>
            <p:cNvPr id="24" name="AutoShape 24"/>
            <p:cNvSpPr>
              <a:spLocks noChangeArrowheads="1"/>
            </p:cNvSpPr>
            <p:nvPr/>
          </p:nvSpPr>
          <p:spPr bwMode="gray">
            <a:xfrm>
              <a:off x="504" y="1008"/>
              <a:ext cx="4416" cy="7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gray">
            <a:xfrm>
              <a:off x="801" y="1264"/>
              <a:ext cx="3976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200" b="1">
                  <a:latin typeface="Tahoma" panose="020B0604030504040204" pitchFamily="34" charset="0"/>
                  <a:cs typeface="Tahoma" panose="020B0604030504040204" pitchFamily="34" charset="0"/>
                  <a:sym typeface="Symbol" panose="05050102010706020507" pitchFamily="18" charset="2"/>
                </a:rPr>
                <a:t>30	</a:t>
              </a:r>
            </a:p>
          </p:txBody>
        </p:sp>
      </p:grpSp>
      <p:grpSp>
        <p:nvGrpSpPr>
          <p:cNvPr id="26" name="Group 38"/>
          <p:cNvGrpSpPr>
            <a:grpSpLocks/>
          </p:cNvGrpSpPr>
          <p:nvPr/>
        </p:nvGrpSpPr>
        <p:grpSpPr bwMode="auto">
          <a:xfrm>
            <a:off x="444500" y="2959100"/>
            <a:ext cx="931863" cy="992188"/>
            <a:chOff x="144" y="1176"/>
            <a:chExt cx="586" cy="625"/>
          </a:xfrm>
        </p:grpSpPr>
        <p:grpSp>
          <p:nvGrpSpPr>
            <p:cNvPr id="27" name="Group 39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29" name="AutoShape 40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0" name="AutoShape 41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1" name="AutoShape 42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2" name="Oval 43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3" name="Oval 44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4" name="Oval 45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5" name="Oval 46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36" name="Oval 47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7" name="Oval 48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28" name="Text Box 49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38" name="Group 50"/>
          <p:cNvGrpSpPr>
            <a:grpSpLocks/>
          </p:cNvGrpSpPr>
          <p:nvPr/>
        </p:nvGrpSpPr>
        <p:grpSpPr bwMode="auto">
          <a:xfrm>
            <a:off x="444500" y="4178300"/>
            <a:ext cx="931863" cy="992188"/>
            <a:chOff x="144" y="1176"/>
            <a:chExt cx="586" cy="625"/>
          </a:xfrm>
        </p:grpSpPr>
        <p:grpSp>
          <p:nvGrpSpPr>
            <p:cNvPr id="39" name="Group 51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41" name="AutoShape 52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2" name="AutoShape 53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3" name="AutoShape 54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4" name="Oval 55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5" name="Oval 56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6" name="Oval 57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7" name="Oval 58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48" name="Oval 59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9" name="Oval 60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40" name="Text Box 61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C</a:t>
              </a:r>
            </a:p>
          </p:txBody>
        </p:sp>
      </p:grpSp>
      <p:grpSp>
        <p:nvGrpSpPr>
          <p:cNvPr id="50" name="Group 62"/>
          <p:cNvGrpSpPr>
            <a:grpSpLocks/>
          </p:cNvGrpSpPr>
          <p:nvPr/>
        </p:nvGrpSpPr>
        <p:grpSpPr bwMode="auto">
          <a:xfrm>
            <a:off x="444500" y="5549900"/>
            <a:ext cx="931863" cy="992188"/>
            <a:chOff x="144" y="1176"/>
            <a:chExt cx="586" cy="625"/>
          </a:xfrm>
        </p:grpSpPr>
        <p:grpSp>
          <p:nvGrpSpPr>
            <p:cNvPr id="51" name="Group 63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</p:grpSpPr>
          <p:sp>
            <p:nvSpPr>
              <p:cNvPr id="53" name="AutoShape 64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4" name="AutoShape 65"/>
              <p:cNvSpPr>
                <a:spLocks noChangeArrowheads="1"/>
              </p:cNvSpPr>
              <p:nvPr/>
            </p:nvSpPr>
            <p:spPr bwMode="gray">
              <a:xfrm rot="5400000" flipH="1">
                <a:off x="3594" y="2464"/>
                <a:ext cx="307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5" name="AutoShape 66"/>
              <p:cNvSpPr>
                <a:spLocks noChangeArrowheads="1"/>
              </p:cNvSpPr>
              <p:nvPr/>
            </p:nvSpPr>
            <p:spPr bwMode="gray">
              <a:xfrm rot="10800000" flipH="1">
                <a:off x="2718" y="3417"/>
                <a:ext cx="303" cy="208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6" name="Oval 6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57" name="Oval 6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58" name="Oval 69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9" name="Oval 7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0" name="Oval 71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1" name="Oval 7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52" name="Text Box 73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62" name="Group 74"/>
          <p:cNvGrpSpPr>
            <a:grpSpLocks/>
          </p:cNvGrpSpPr>
          <p:nvPr/>
        </p:nvGrpSpPr>
        <p:grpSpPr bwMode="auto">
          <a:xfrm>
            <a:off x="454907" y="342664"/>
            <a:ext cx="8898098" cy="1295400"/>
            <a:chOff x="156" y="192"/>
            <a:chExt cx="5460" cy="528"/>
          </a:xfrm>
        </p:grpSpPr>
        <p:sp>
          <p:nvSpPr>
            <p:cNvPr id="63" name="AutoShape 75"/>
            <p:cNvSpPr>
              <a:spLocks noChangeArrowheads="1"/>
            </p:cNvSpPr>
            <p:nvPr/>
          </p:nvSpPr>
          <p:spPr bwMode="gray">
            <a:xfrm>
              <a:off x="156" y="192"/>
              <a:ext cx="5460" cy="480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</a:blip>
              <a:srcRect/>
              <a:tile tx="0" ty="0" sx="100000" sy="100000" flip="none" algn="tl"/>
            </a:blip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>
                  <a:solidFill>
                    <a:srgbClr val="0000FF"/>
                  </a:solidFill>
                  <a:latin typeface="VNI-Times" pitchFamily="2" charset="0"/>
                </a:rPr>
                <a:t> </a:t>
              </a:r>
            </a:p>
          </p:txBody>
        </p:sp>
        <p:grpSp>
          <p:nvGrpSpPr>
            <p:cNvPr id="64" name="Group 76"/>
            <p:cNvGrpSpPr>
              <a:grpSpLocks/>
            </p:cNvGrpSpPr>
            <p:nvPr/>
          </p:nvGrpSpPr>
          <p:grpSpPr bwMode="auto">
            <a:xfrm rot="5400000">
              <a:off x="216" y="408"/>
              <a:ext cx="528" cy="96"/>
              <a:chOff x="0" y="1896"/>
              <a:chExt cx="5760" cy="120"/>
            </a:xfrm>
          </p:grpSpPr>
          <p:sp>
            <p:nvSpPr>
              <p:cNvPr id="65" name="Rectangle 77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66" name="Rectangle 78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</p:grpSp>
      <p:sp>
        <p:nvSpPr>
          <p:cNvPr id="67" name="Text Box 79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012238" y="588280"/>
            <a:ext cx="71643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Câu</a:t>
            </a:r>
            <a:r>
              <a:rPr lang="en-US" altLang="en-US" sz="2800" b="1" dirty="0">
                <a:solidFill>
                  <a:srgbClr val="FF000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3.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thập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8" name="Text Box 25"/>
          <p:cNvSpPr txBox="1">
            <a:spLocks noChangeArrowheads="1"/>
          </p:cNvSpPr>
          <p:nvPr/>
        </p:nvSpPr>
        <p:spPr bwMode="gray">
          <a:xfrm>
            <a:off x="1675689" y="4522495"/>
            <a:ext cx="2635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3,7</a:t>
            </a:r>
          </a:p>
        </p:txBody>
      </p:sp>
      <p:grpSp>
        <p:nvGrpSpPr>
          <p:cNvPr id="69" name="Group 26"/>
          <p:cNvGrpSpPr>
            <a:grpSpLocks/>
          </p:cNvGrpSpPr>
          <p:nvPr/>
        </p:nvGrpSpPr>
        <p:grpSpPr bwMode="auto">
          <a:xfrm>
            <a:off x="457200" y="1828800"/>
            <a:ext cx="931863" cy="992188"/>
            <a:chOff x="144" y="1176"/>
            <a:chExt cx="586" cy="625"/>
          </a:xfrm>
        </p:grpSpPr>
        <p:grpSp>
          <p:nvGrpSpPr>
            <p:cNvPr id="70" name="Group 27"/>
            <p:cNvGrpSpPr>
              <a:grpSpLocks/>
            </p:cNvGrpSpPr>
            <p:nvPr/>
          </p:nvGrpSpPr>
          <p:grpSpPr bwMode="auto">
            <a:xfrm rot="5400000">
              <a:off x="123" y="1197"/>
              <a:ext cx="624" cy="584"/>
              <a:chOff x="1868" y="1824"/>
              <a:chExt cx="2009" cy="1807"/>
            </a:xfrm>
          </p:grpSpPr>
          <p:sp>
            <p:nvSpPr>
              <p:cNvPr id="72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17" y="2431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3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1" y="2399"/>
                <a:ext cx="309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4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18" y="3341"/>
                <a:ext cx="306" cy="20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5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76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77" name="Oval 33"/>
              <p:cNvSpPr>
                <a:spLocks noChangeArrowheads="1"/>
              </p:cNvSpPr>
              <p:nvPr/>
            </p:nvSpPr>
            <p:spPr bwMode="gray">
              <a:xfrm>
                <a:off x="2254" y="1991"/>
                <a:ext cx="1259" cy="1270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8" name="Oval 34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79" name="Oval 35"/>
              <p:cNvSpPr>
                <a:spLocks noChangeArrowheads="1"/>
              </p:cNvSpPr>
              <p:nvPr/>
            </p:nvSpPr>
            <p:spPr bwMode="gray">
              <a:xfrm>
                <a:off x="2328" y="1991"/>
                <a:ext cx="1098" cy="109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36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</p:grpSp>
        <p:sp>
          <p:nvSpPr>
            <p:cNvPr id="71" name="Text Box 37"/>
            <p:cNvSpPr txBox="1">
              <a:spLocks noChangeArrowheads="1"/>
            </p:cNvSpPr>
            <p:nvPr/>
          </p:nvSpPr>
          <p:spPr bwMode="gray">
            <a:xfrm>
              <a:off x="336" y="1296"/>
              <a:ext cx="293" cy="3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A</a:t>
              </a:r>
            </a:p>
          </p:txBody>
        </p:sp>
      </p:grpSp>
      <p:grpSp>
        <p:nvGrpSpPr>
          <p:cNvPr id="81" name="Group 26"/>
          <p:cNvGrpSpPr>
            <a:grpSpLocks/>
          </p:cNvGrpSpPr>
          <p:nvPr/>
        </p:nvGrpSpPr>
        <p:grpSpPr bwMode="auto">
          <a:xfrm>
            <a:off x="453592" y="4265612"/>
            <a:ext cx="931863" cy="992188"/>
            <a:chOff x="144" y="1176"/>
            <a:chExt cx="586" cy="625"/>
          </a:xfrm>
          <a:solidFill>
            <a:srgbClr val="1344E1"/>
          </a:solidFill>
        </p:grpSpPr>
        <p:grpSp>
          <p:nvGrpSpPr>
            <p:cNvPr id="82" name="Group 27"/>
            <p:cNvGrpSpPr>
              <a:grpSpLocks/>
            </p:cNvGrpSpPr>
            <p:nvPr/>
          </p:nvGrpSpPr>
          <p:grpSpPr bwMode="auto">
            <a:xfrm rot="5400000">
              <a:off x="124" y="1196"/>
              <a:ext cx="625" cy="586"/>
              <a:chOff x="1872" y="1824"/>
              <a:chExt cx="2014" cy="1821"/>
            </a:xfrm>
            <a:grpFill/>
          </p:grpSpPr>
          <p:sp>
            <p:nvSpPr>
              <p:cNvPr id="84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17" y="2518"/>
                <a:ext cx="307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5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1" y="2484"/>
                <a:ext cx="310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6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18" y="3426"/>
                <a:ext cx="306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7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pFill/>
              <a:ln w="57150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8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9" name="Oval 33"/>
              <p:cNvSpPr>
                <a:spLocks noChangeArrowheads="1"/>
              </p:cNvSpPr>
              <p:nvPr/>
            </p:nvSpPr>
            <p:spPr bwMode="gray">
              <a:xfrm>
                <a:off x="2254" y="1990"/>
                <a:ext cx="1260" cy="1269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0" name="Oval 34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solidFill>
                <a:srgbClr val="99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" name="Oval 35"/>
              <p:cNvSpPr>
                <a:spLocks noChangeArrowheads="1"/>
              </p:cNvSpPr>
              <p:nvPr/>
            </p:nvSpPr>
            <p:spPr bwMode="gray">
              <a:xfrm>
                <a:off x="2328" y="2077"/>
                <a:ext cx="1099" cy="1095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2" name="Oval 36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83" name="Text Box 37"/>
            <p:cNvSpPr txBox="1">
              <a:spLocks noChangeArrowheads="1"/>
            </p:cNvSpPr>
            <p:nvPr/>
          </p:nvSpPr>
          <p:spPr bwMode="gray">
            <a:xfrm>
              <a:off x="299" y="1272"/>
              <a:ext cx="326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C</a:t>
              </a:r>
            </a:p>
          </p:txBody>
        </p:sp>
      </p:grpSp>
      <p:pic>
        <p:nvPicPr>
          <p:cNvPr id="93" name="Picture 80" descr="6140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005" y="3817181"/>
            <a:ext cx="1566075" cy="1410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78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228600" y="228790"/>
            <a:ext cx="990600" cy="861848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FF3399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219200" y="330200"/>
            <a:ext cx="9949542" cy="707886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 323232…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1398776" y="1502212"/>
            <a:ext cx="9590390" cy="324320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0000"/>
              </a:contourClr>
            </a:sp3d>
          </a:bodyPr>
          <a:lstStyle/>
          <a:p>
            <a:pPr algn="ctr"/>
            <a:r>
              <a:rPr lang="pt-BR" sz="40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pt-BR" sz="40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16: </a:t>
            </a:r>
            <a:endParaRPr lang="pt-BR" sz="4000" b="1" kern="10" dirty="0" smtClean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40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thập phân hữu hạn. </a:t>
            </a:r>
          </a:p>
          <a:p>
            <a:pPr algn="ctr"/>
            <a:r>
              <a:rPr lang="pt-BR" sz="40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40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 thập phân vô hạn tuần hoàn</a:t>
            </a:r>
            <a:endParaRPr lang="pt-BR" sz="40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02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8638" y="416370"/>
            <a:ext cx="8523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2800" b="1" i="0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66448"/>
              </p:ext>
            </p:extLst>
          </p:nvPr>
        </p:nvGraphicFramePr>
        <p:xfrm>
          <a:off x="7595636" y="306008"/>
          <a:ext cx="116998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Equation" r:id="rId3" imgW="672840" imgH="457200" progId="Equation.DSMT4">
                  <p:embed/>
                </p:oleObj>
              </mc:Choice>
              <mc:Fallback>
                <p:oleObj name="Equation" r:id="rId3" imgW="672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95636" y="306008"/>
                        <a:ext cx="1169987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425185" y="1245328"/>
            <a:ext cx="22925" cy="1397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78408" y="2895600"/>
            <a:ext cx="0" cy="1289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17982" y="4530635"/>
            <a:ext cx="38222" cy="1996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438305" y="1621547"/>
            <a:ext cx="705394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488620" y="3212027"/>
            <a:ext cx="705394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531044" y="4852849"/>
            <a:ext cx="705394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62947" y="1244121"/>
            <a:ext cx="338554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41235" y="1244121"/>
            <a:ext cx="338554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1600" y="1606577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947" y="1572543"/>
            <a:ext cx="338554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33362" y="1622686"/>
            <a:ext cx="26161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44158" y="159547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05995" y="159917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94469" y="1921015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046567" y="1923371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47696" y="2270201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2815" y="2827456"/>
            <a:ext cx="338554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81293" y="2820041"/>
            <a:ext cx="492443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endParaRPr lang="en-US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429729" y="3310748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3343" y="3230974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693740" y="330058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72782" y="3622316"/>
            <a:ext cx="49244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598943" y="3312465"/>
            <a:ext cx="26161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189779" y="3625186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841317" y="32951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169568" y="3926155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13236" y="3235794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69428" y="4449360"/>
            <a:ext cx="338554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05321" y="4435224"/>
            <a:ext cx="338554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en-US" sz="24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488620" y="4886623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82905" y="4803927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875561" y="48856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38699" y="5093993"/>
            <a:ext cx="340158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27936" y="5393370"/>
            <a:ext cx="236673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61857" y="4813635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625373" y="4889281"/>
            <a:ext cx="26161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726219" y="4894151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941873" y="5093993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267370" y="5712754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125087" y="5388040"/>
            <a:ext cx="3385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050763" y="489116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208618" y="487825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133492" y="5712754"/>
            <a:ext cx="236673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381373" y="4885680"/>
            <a:ext cx="415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 rot="5400000">
            <a:off x="1352939" y="6031145"/>
            <a:ext cx="415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059853"/>
              </p:ext>
            </p:extLst>
          </p:nvPr>
        </p:nvGraphicFramePr>
        <p:xfrm>
          <a:off x="2543175" y="1409700"/>
          <a:ext cx="15367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Equation" r:id="rId5" imgW="914400" imgH="444240" progId="Equation.DSMT4">
                  <p:embed/>
                </p:oleObj>
              </mc:Choice>
              <mc:Fallback>
                <p:oleObj name="Equation" r:id="rId5" imgW="9144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43175" y="1409700"/>
                        <a:ext cx="1536700" cy="747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357341"/>
              </p:ext>
            </p:extLst>
          </p:nvPr>
        </p:nvGraphicFramePr>
        <p:xfrm>
          <a:off x="2486025" y="2895600"/>
          <a:ext cx="178276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2" name="Equation" r:id="rId7" imgW="1028520" imgH="457200" progId="Equation.DSMT4">
                  <p:embed/>
                </p:oleObj>
              </mc:Choice>
              <mc:Fallback>
                <p:oleObj name="Equation" r:id="rId7" imgW="10285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86025" y="2895600"/>
                        <a:ext cx="1782763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910861"/>
              </p:ext>
            </p:extLst>
          </p:nvPr>
        </p:nvGraphicFramePr>
        <p:xfrm>
          <a:off x="2532063" y="4352925"/>
          <a:ext cx="1992312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Equation" r:id="rId9" imgW="1193760" imgH="457200" progId="Equation.DSMT4">
                  <p:embed/>
                </p:oleObj>
              </mc:Choice>
              <mc:Fallback>
                <p:oleObj name="Equation" r:id="rId9" imgW="1193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32063" y="4352925"/>
                        <a:ext cx="1992312" cy="763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368228"/>
              </p:ext>
            </p:extLst>
          </p:nvPr>
        </p:nvGraphicFramePr>
        <p:xfrm>
          <a:off x="4802250" y="4537738"/>
          <a:ext cx="963019" cy="3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Equation" r:id="rId11" imgW="558720" imgH="228600" progId="Equation.DSMT4">
                  <p:embed/>
                </p:oleObj>
              </mc:Choice>
              <mc:Fallback>
                <p:oleObj name="Equation" r:id="rId11" imgW="558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02250" y="4537738"/>
                        <a:ext cx="963019" cy="393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Right Arrow 76"/>
          <p:cNvSpPr/>
          <p:nvPr/>
        </p:nvSpPr>
        <p:spPr>
          <a:xfrm>
            <a:off x="4277247" y="2184980"/>
            <a:ext cx="546598" cy="669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ight Arrow 77"/>
          <p:cNvSpPr/>
          <p:nvPr/>
        </p:nvSpPr>
        <p:spPr>
          <a:xfrm>
            <a:off x="5996532" y="4323695"/>
            <a:ext cx="546598" cy="734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3377093" y="1566141"/>
            <a:ext cx="825451" cy="4291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3544682" y="3073410"/>
            <a:ext cx="825451" cy="4291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391000" y="4498690"/>
            <a:ext cx="1405325" cy="42913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899116" y="2316976"/>
            <a:ext cx="28632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648900" y="4523074"/>
            <a:ext cx="3977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690081" y="5002867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0458" y="1571521"/>
            <a:ext cx="338554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7161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63" grpId="0"/>
      <p:bldP spid="64" grpId="0"/>
      <p:bldP spid="65" grpId="0"/>
      <p:bldP spid="66" grpId="0"/>
      <p:bldP spid="70" grpId="0"/>
      <p:bldP spid="71" grpId="0"/>
      <p:bldP spid="77" grpId="0" animBg="1"/>
      <p:bldP spid="78" grpId="0" animBg="1"/>
      <p:bldP spid="79" grpId="0" animBg="1"/>
      <p:bldP spid="80" grpId="0" animBg="1"/>
      <p:bldP spid="81" grpId="0" animBg="1"/>
      <p:bldP spid="82" grpId="0"/>
      <p:bldP spid="83" grpId="0"/>
      <p:bldP spid="8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373269"/>
            <a:ext cx="108317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76200" y="1036739"/>
            <a:ext cx="114648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dirty="0" smtClean="0">
                <a:latin typeface="Times New Roman" panose="02020603050405020304" pitchFamily="18" charset="0"/>
              </a:rPr>
              <a:t>-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Các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thập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phân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như</a:t>
            </a:r>
            <a:r>
              <a:rPr lang="en-US" altLang="en-US" dirty="0" smtClean="0">
                <a:latin typeface="Times New Roman" panose="02020603050405020304" pitchFamily="18" charset="0"/>
              </a:rPr>
              <a:t> 0,75; 0,35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được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gọi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là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hạn</a:t>
            </a:r>
            <a:endParaRPr lang="en-US" altLang="en-US" i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76200" y="1757372"/>
            <a:ext cx="116614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dirty="0" smtClean="0">
                <a:latin typeface="Times New Roman" panose="02020603050405020304" pitchFamily="18" charset="0"/>
              </a:rPr>
              <a:t>-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Các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thập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như</a:t>
            </a:r>
            <a:r>
              <a:rPr lang="en-US" altLang="en-US" dirty="0" smtClean="0">
                <a:latin typeface="Times New Roman" panose="02020603050405020304" pitchFamily="18" charset="0"/>
              </a:rPr>
              <a:t> 1,1666…. </a:t>
            </a:r>
            <a:r>
              <a:rPr lang="en-US" altLang="en-US" dirty="0" err="1">
                <a:latin typeface="Times New Roman" panose="02020603050405020304" pitchFamily="18" charset="0"/>
              </a:rPr>
              <a:t>c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òn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gọi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là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vô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tuần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i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.</a:t>
            </a:r>
            <a:endParaRPr lang="en-US" altLang="en-US" i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88604" y="2269770"/>
            <a:ext cx="10527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1,1666</a:t>
            </a:r>
            <a:r>
              <a:rPr lang="en-US" altLang="en-US" sz="3200" dirty="0">
                <a:latin typeface="Times New Roman" panose="02020603050405020304" pitchFamily="18" charset="0"/>
              </a:rPr>
              <a:t>….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viết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gọn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là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1,1(6)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trong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đó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(6)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được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gọi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</a:rPr>
              <a:t>là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chu</a:t>
            </a:r>
            <a:r>
              <a:rPr lang="en-US" altLang="en-US" sz="3200" i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00B050"/>
                </a:solidFill>
                <a:latin typeface="Times New Roman" panose="02020603050405020304" pitchFamily="18" charset="0"/>
              </a:rPr>
              <a:t>kì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339850" y="5171585"/>
            <a:ext cx="82251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76200" y="3051217"/>
            <a:ext cx="800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800536"/>
              </p:ext>
            </p:extLst>
          </p:nvPr>
        </p:nvGraphicFramePr>
        <p:xfrm>
          <a:off x="3092449" y="2893827"/>
          <a:ext cx="484469" cy="942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Equation" r:id="rId3" imgW="228600" imgH="444240" progId="Equation.DSMT4">
                  <p:embed/>
                </p:oleObj>
              </mc:Choice>
              <mc:Fallback>
                <p:oleObj name="Equation" r:id="rId3" imgW="2286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2449" y="2893827"/>
                        <a:ext cx="484469" cy="9420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76251"/>
              </p:ext>
            </p:extLst>
          </p:nvPr>
        </p:nvGraphicFramePr>
        <p:xfrm>
          <a:off x="168275" y="3914775"/>
          <a:ext cx="8064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name="Equation" r:id="rId5" imgW="368280" imgH="444240" progId="Equation.DSMT4">
                  <p:embed/>
                </p:oleObj>
              </mc:Choice>
              <mc:Fallback>
                <p:oleObj name="Equation" r:id="rId5" imgW="3682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275" y="3914775"/>
                        <a:ext cx="806450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358654"/>
              </p:ext>
            </p:extLst>
          </p:nvPr>
        </p:nvGraphicFramePr>
        <p:xfrm>
          <a:off x="962025" y="4219575"/>
          <a:ext cx="18748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Equation" r:id="rId7" imgW="901440" imgH="215640" progId="Equation.DSMT4">
                  <p:embed/>
                </p:oleObj>
              </mc:Choice>
              <mc:Fallback>
                <p:oleObj name="Equation" r:id="rId7" imgW="9014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2025" y="4219575"/>
                        <a:ext cx="1874838" cy="45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471057"/>
              </p:ext>
            </p:extLst>
          </p:nvPr>
        </p:nvGraphicFramePr>
        <p:xfrm>
          <a:off x="2879725" y="4233863"/>
          <a:ext cx="12112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Equation" r:id="rId9" imgW="571320" imgH="228600" progId="Equation.DSMT4">
                  <p:embed/>
                </p:oleObj>
              </mc:Choice>
              <mc:Fallback>
                <p:oleObj name="Equation" r:id="rId9" imgW="571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79725" y="4233863"/>
                        <a:ext cx="1211263" cy="48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216568"/>
              </p:ext>
            </p:extLst>
          </p:nvPr>
        </p:nvGraphicFramePr>
        <p:xfrm>
          <a:off x="155575" y="5276850"/>
          <a:ext cx="119856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Equation" r:id="rId11" imgW="571320" imgH="228600" progId="Equation.DSMT4">
                  <p:embed/>
                </p:oleObj>
              </mc:Choice>
              <mc:Fallback>
                <p:oleObj name="Equation" r:id="rId11" imgW="571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5575" y="5276850"/>
                        <a:ext cx="1198563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496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3" grpId="0"/>
      <p:bldP spid="24" grpId="0"/>
      <p:bldP spid="27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0222" y="1588902"/>
            <a:ext cx="834301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Nếu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tối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với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mẫu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dương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mà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mẫu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ước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nguyên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tố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5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đó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viết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được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dưới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dạng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hữu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en-US" dirty="0" smtClean="0"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Nếu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tối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với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mẫu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dương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mà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mẫu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ước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nguyên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tố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5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phân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đó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viết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được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dưới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</a:rPr>
              <a:t>dạng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vô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tuần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411355" y="843757"/>
            <a:ext cx="68835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33 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26723" y="1739827"/>
            <a:ext cx="3284631" cy="1739973"/>
          </a:xfrm>
          <a:prstGeom prst="wedgeRoundRectCallout">
            <a:avLst>
              <a:gd name="adj1" fmla="val 48565"/>
              <a:gd name="adj2" fmla="val -22010"/>
              <a:gd name="adj3" fmla="val 16667"/>
            </a:avLst>
          </a:prstGeom>
          <a:solidFill>
            <a:srgbClr val="00FF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76959" y="1803401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66074" y="2260601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latin typeface="Verdana" panose="020B0604030504040204" pitchFamily="34" charset="0"/>
              </a:rPr>
              <a:t>4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294409" y="218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85851" y="2655889"/>
            <a:ext cx="6381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latin typeface="Verdana" panose="020B0604030504040204" pitchFamily="34" charset="0"/>
              </a:rPr>
              <a:t>7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94409" y="3113088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latin typeface="Verdana" panose="020B0604030504040204" pitchFamily="34" charset="0"/>
              </a:rPr>
              <a:t>20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294409" y="303688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519959" y="1803401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3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474241" y="2260601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2</a:t>
            </a:r>
            <a:r>
              <a:rPr lang="en-US" altLang="en-US" sz="2000" b="1" baseline="30000" dirty="0" smtClean="0">
                <a:latin typeface="Verdana" panose="020B0604030504040204" pitchFamily="34" charset="0"/>
              </a:rPr>
              <a:t>2</a:t>
            </a:r>
            <a:endParaRPr lang="en-US" altLang="en-US" sz="2000" b="1" baseline="3000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1410422" y="218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862735" y="2005013"/>
            <a:ext cx="428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005735" y="2017713"/>
            <a:ext cx="1190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= </a:t>
            </a:r>
            <a:r>
              <a:rPr lang="en-US" altLang="en-US" sz="2000" b="1" dirty="0" smtClean="0">
                <a:latin typeface="Verdana" panose="020B0604030504040204" pitchFamily="34" charset="0"/>
              </a:rPr>
              <a:t>0,75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509927" y="2683988"/>
            <a:ext cx="949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latin typeface="Verdana" panose="020B0604030504040204" pitchFamily="34" charset="0"/>
              </a:rPr>
              <a:t>7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1579831" y="3098801"/>
            <a:ext cx="692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.5</a:t>
            </a:r>
            <a:endParaRPr lang="en-US" altLang="en-US" sz="2000" b="1" baseline="30000" dirty="0">
              <a:solidFill>
                <a:srgbClr val="002060"/>
              </a:solidFill>
              <a:latin typeface="Verdana" panose="020B0604030504040204" pitchFamily="34" charset="0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451697" y="303688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904010" y="2857501"/>
            <a:ext cx="430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105493" y="2870200"/>
            <a:ext cx="1192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= 0</a:t>
            </a:r>
            <a:r>
              <a:rPr lang="en-US" altLang="en-US" sz="2000" b="1" dirty="0" smtClean="0">
                <a:latin typeface="Verdana" panose="020B0604030504040204" pitchFamily="34" charset="0"/>
              </a:rPr>
              <a:t>,35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311004" y="3080953"/>
            <a:ext cx="5354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2</a:t>
            </a:r>
            <a:r>
              <a:rPr lang="en-US" altLang="en-US" sz="2000" b="1" baseline="30000" dirty="0" smtClean="0">
                <a:latin typeface="Verdana" panose="020B0604030504040204" pitchFamily="34" charset="0"/>
              </a:rPr>
              <a:t>2</a:t>
            </a:r>
            <a:endParaRPr lang="en-US" altLang="en-US" sz="2000" b="1" baseline="3000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88451" y="4214471"/>
            <a:ext cx="3322903" cy="1615934"/>
          </a:xfrm>
          <a:prstGeom prst="wedgeRoundRectCallout">
            <a:avLst>
              <a:gd name="adj1" fmla="val 46591"/>
              <a:gd name="adj2" fmla="val 2478"/>
              <a:gd name="adj3" fmla="val 16667"/>
            </a:avLst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dirty="0"/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40328" y="4257516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7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29443" y="4651216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latin typeface="Verdana" panose="020B0604030504040204" pitchFamily="34" charset="0"/>
              </a:rPr>
              <a:t>6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264128" y="4638516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456340" y="4243229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7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1317835" y="4606900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2.</a:t>
            </a:r>
            <a:r>
              <a:rPr lang="en-US" altLang="en-US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3</a:t>
            </a:r>
            <a:endParaRPr lang="en-US" altLang="en-US" sz="2000" b="1" baseline="30000" dirty="0">
              <a:solidFill>
                <a:srgbClr val="002060"/>
              </a:solidFill>
              <a:latin typeface="Verdana" panose="020B0604030504040204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>
            <a:off x="1345215" y="462422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97528" y="4444841"/>
            <a:ext cx="4302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864328" y="4457542"/>
            <a:ext cx="1600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= 1</a:t>
            </a:r>
            <a:r>
              <a:rPr lang="en-US" altLang="en-US" sz="2000" b="1" dirty="0" smtClean="0">
                <a:latin typeface="Verdana" panose="020B0604030504040204" pitchFamily="34" charset="0"/>
              </a:rPr>
              <a:t>,1(6)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340328" y="5095716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261950" y="5462429"/>
            <a:ext cx="83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 smtClean="0">
                <a:latin typeface="Verdana" panose="020B0604030504040204" pitchFamily="34" charset="0"/>
              </a:rPr>
              <a:t>12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264128" y="5476716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456341" y="5081429"/>
            <a:ext cx="5048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Verdana" panose="020B0604030504040204" pitchFamily="34" charset="0"/>
              </a:rPr>
              <a:t>7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1283709" y="5495249"/>
            <a:ext cx="9411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2000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2</a:t>
            </a:r>
            <a:r>
              <a:rPr lang="en-US" altLang="en-US" sz="2000" b="1" baseline="30000" dirty="0" smtClean="0">
                <a:latin typeface="Verdana" panose="020B0604030504040204" pitchFamily="34" charset="0"/>
              </a:rPr>
              <a:t>2</a:t>
            </a:r>
            <a:r>
              <a:rPr lang="en-US" altLang="en-US" sz="2000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.</a:t>
            </a:r>
            <a:r>
              <a:rPr lang="en-US" altLang="en-US" sz="2000" b="1" dirty="0" smtClean="0">
                <a:solidFill>
                  <a:srgbClr val="002060"/>
                </a:solidFill>
                <a:latin typeface="Verdana" panose="020B0604030504040204" pitchFamily="34" charset="0"/>
              </a:rPr>
              <a:t>3</a:t>
            </a:r>
            <a:endParaRPr lang="en-US" altLang="en-US" sz="2000" b="1" baseline="30000" dirty="0">
              <a:solidFill>
                <a:srgbClr val="002060"/>
              </a:solidFill>
              <a:latin typeface="Verdana" panose="020B0604030504040204" pitchFamily="34" charset="0"/>
            </a:endParaRP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1345215" y="546242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797528" y="5283041"/>
            <a:ext cx="4302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1864328" y="5295742"/>
            <a:ext cx="1600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Verdana" panose="020B0604030504040204" pitchFamily="34" charset="0"/>
              </a:rPr>
              <a:t>= 0</a:t>
            </a:r>
            <a:r>
              <a:rPr lang="en-US" altLang="en-US" sz="2000" b="1" dirty="0" smtClean="0">
                <a:latin typeface="Verdana" panose="020B0604030504040204" pitchFamily="34" charset="0"/>
              </a:rPr>
              <a:t>,41(6)</a:t>
            </a:r>
            <a:endParaRPr lang="en-US" altLang="en-US" sz="2000" b="1" dirty="0">
              <a:latin typeface="Verdana" panose="020B0604030504040204" pitchFamily="34" charset="0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4682359" y="1739827"/>
            <a:ext cx="6526924" cy="1252597"/>
          </a:xfrm>
          <a:prstGeom prst="wedgeRoundRectCallout">
            <a:avLst>
              <a:gd name="adj1" fmla="val -67693"/>
              <a:gd name="adj2" fmla="val 1229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Em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hãy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nhận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xét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mẫu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của</a:t>
            </a:r>
            <a:r>
              <a:rPr lang="en-US" sz="3200" dirty="0" smtClean="0">
                <a:solidFill>
                  <a:schemeClr val="tx1"/>
                </a:solidFill>
              </a:rPr>
              <a:t> 2 </a:t>
            </a:r>
            <a:r>
              <a:rPr lang="en-US" sz="3200" dirty="0" err="1" smtClean="0">
                <a:solidFill>
                  <a:schemeClr val="tx1"/>
                </a:solidFill>
              </a:rPr>
              <a:t>phân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số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trên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có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ước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nguyên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tố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là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mấy</a:t>
            </a:r>
            <a:r>
              <a:rPr lang="en-US" sz="3200" dirty="0" smtClean="0">
                <a:solidFill>
                  <a:schemeClr val="tx1"/>
                </a:solidFill>
              </a:rPr>
              <a:t>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3" name="Rounded Rectangular Callout 42"/>
          <p:cNvSpPr/>
          <p:nvPr/>
        </p:nvSpPr>
        <p:spPr>
          <a:xfrm>
            <a:off x="4682359" y="3554358"/>
            <a:ext cx="6526924" cy="1252597"/>
          </a:xfrm>
          <a:prstGeom prst="wedgeRoundRectCallout">
            <a:avLst>
              <a:gd name="adj1" fmla="val -68659"/>
              <a:gd name="adj2" fmla="val 1027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</a:rPr>
              <a:t>Em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hãy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nhận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xét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mẫu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của</a:t>
            </a:r>
            <a:r>
              <a:rPr lang="en-US" sz="3200" dirty="0" smtClean="0">
                <a:solidFill>
                  <a:schemeClr val="tx1"/>
                </a:solidFill>
              </a:rPr>
              <a:t> 2 </a:t>
            </a:r>
            <a:r>
              <a:rPr lang="en-US" sz="3200" dirty="0" err="1" smtClean="0">
                <a:solidFill>
                  <a:schemeClr val="tx1"/>
                </a:solidFill>
              </a:rPr>
              <a:t>phân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số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trên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có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ước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nguyên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tố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là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mấy</a:t>
            </a:r>
            <a:r>
              <a:rPr lang="en-US" sz="3200" dirty="0" smtClean="0">
                <a:solidFill>
                  <a:schemeClr val="tx1"/>
                </a:solidFill>
              </a:rPr>
              <a:t>?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7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2" grpId="0"/>
      <p:bldP spid="13" grpId="0"/>
      <p:bldP spid="15" grpId="0"/>
      <p:bldP spid="16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7" grpId="0"/>
      <p:bldP spid="28" grpId="0"/>
      <p:bldP spid="30" grpId="0"/>
      <p:bldP spid="31" grpId="0"/>
      <p:bldP spid="33" grpId="0"/>
      <p:bldP spid="34" grpId="0"/>
      <p:bldP spid="35" grpId="0"/>
      <p:bldP spid="36" grpId="0"/>
      <p:bldP spid="38" grpId="0"/>
      <p:bldP spid="39" grpId="0"/>
      <p:bldP spid="41" grpId="0"/>
      <p:bldP spid="42" grpId="0"/>
      <p:bldP spid="2" grpId="0" animBg="1"/>
      <p:bldP spid="2" grpId="1" animBg="1"/>
      <p:bldP spid="43" grpId="0" animBg="1"/>
      <p:bldP spid="4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6917" y="549840"/>
            <a:ext cx="11763935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900466" y="206137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24266" y="250428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824266" y="2456662"/>
            <a:ext cx="4953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967266" y="206137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91066" y="250428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6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05354" y="2456662"/>
            <a:ext cx="587375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957866" y="206137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81666" y="250428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4919766" y="2456662"/>
            <a:ext cx="4953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100866" y="206137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-17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024666" y="250428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24666" y="2456662"/>
            <a:ext cx="685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091466" y="206137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015266" y="250428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7091466" y="2456662"/>
            <a:ext cx="457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8082066" y="206137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8005866" y="250428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8005866" y="2456662"/>
            <a:ext cx="4191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3586266" y="2366175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4576866" y="2289975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5643666" y="2289975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6710466" y="2289975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7701066" y="2289975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4354834" y="2770847"/>
            <a:ext cx="266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3600" b="1" dirty="0">
              <a:solidFill>
                <a:srgbClr val="99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220037" y="3417178"/>
            <a:ext cx="9199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303580" y="3987423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2289106" y="4363958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2147210" y="4382711"/>
            <a:ext cx="685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3290210" y="3985836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3276801" y="436395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>
            <a:off x="3214010" y="4381123"/>
            <a:ext cx="685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4280810" y="3987423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-17</a:t>
            </a:r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4297094" y="435636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>
            <a:off x="4204610" y="4382711"/>
            <a:ext cx="685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5501913" y="3971759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5423810" y="432669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auto">
          <a:xfrm>
            <a:off x="5347610" y="4368423"/>
            <a:ext cx="685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6459258" y="3922237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6458114" y="4353984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5" name="Line 45"/>
          <p:cNvSpPr>
            <a:spLocks noChangeShapeType="1"/>
          </p:cNvSpPr>
          <p:nvPr/>
        </p:nvSpPr>
        <p:spPr bwMode="auto">
          <a:xfrm>
            <a:off x="6305714" y="4363957"/>
            <a:ext cx="685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 Box 48"/>
          <p:cNvSpPr txBox="1">
            <a:spLocks noChangeArrowheads="1"/>
          </p:cNvSpPr>
          <p:nvPr/>
        </p:nvSpPr>
        <p:spPr bwMode="auto">
          <a:xfrm>
            <a:off x="2909210" y="418744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3899810" y="421443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48" name="Text Box 50"/>
          <p:cNvSpPr txBox="1">
            <a:spLocks noChangeArrowheads="1"/>
          </p:cNvSpPr>
          <p:nvPr/>
        </p:nvSpPr>
        <p:spPr bwMode="auto">
          <a:xfrm>
            <a:off x="4966610" y="4216023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49" name="Text Box 51"/>
          <p:cNvSpPr txBox="1">
            <a:spLocks noChangeArrowheads="1"/>
          </p:cNvSpPr>
          <p:nvPr/>
        </p:nvSpPr>
        <p:spPr bwMode="auto">
          <a:xfrm>
            <a:off x="5973199" y="4123152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0" name="Text Box 53"/>
          <p:cNvSpPr txBox="1">
            <a:spLocks noChangeArrowheads="1"/>
          </p:cNvSpPr>
          <p:nvPr/>
        </p:nvSpPr>
        <p:spPr bwMode="auto">
          <a:xfrm>
            <a:off x="190499" y="4976162"/>
            <a:ext cx="100586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2068834" y="5517434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</a:p>
        </p:txBody>
      </p:sp>
      <p:sp>
        <p:nvSpPr>
          <p:cNvPr id="52" name="Text Box 55"/>
          <p:cNvSpPr txBox="1">
            <a:spLocks noChangeArrowheads="1"/>
          </p:cNvSpPr>
          <p:nvPr/>
        </p:nvSpPr>
        <p:spPr bwMode="auto">
          <a:xfrm>
            <a:off x="2145034" y="5948010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>
            <a:off x="1992634" y="5968213"/>
            <a:ext cx="685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57"/>
          <p:cNvSpPr txBox="1">
            <a:spLocks noChangeArrowheads="1"/>
          </p:cNvSpPr>
          <p:nvPr/>
        </p:nvSpPr>
        <p:spPr bwMode="auto">
          <a:xfrm>
            <a:off x="3097534" y="5506548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55" name="Text Box 58"/>
          <p:cNvSpPr txBox="1">
            <a:spLocks noChangeArrowheads="1"/>
          </p:cNvSpPr>
          <p:nvPr/>
        </p:nvSpPr>
        <p:spPr bwMode="auto">
          <a:xfrm>
            <a:off x="3097534" y="5923263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3021334" y="5968213"/>
            <a:ext cx="685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 Box 60"/>
          <p:cNvSpPr txBox="1">
            <a:spLocks noChangeArrowheads="1"/>
          </p:cNvSpPr>
          <p:nvPr/>
        </p:nvSpPr>
        <p:spPr bwMode="auto">
          <a:xfrm>
            <a:off x="2754634" y="5674977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125734" y="-2993"/>
            <a:ext cx="3505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13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7" grpId="0"/>
      <p:bldP spid="38" grpId="0"/>
      <p:bldP spid="40" grpId="0"/>
      <p:bldP spid="41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/>
      <p:bldP spid="56" grpId="0" animBg="1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1124" y="235993"/>
            <a:ext cx="6858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77536" y="900251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70178" y="1260086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799534" y="1312946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884960" y="1136838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0,25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340160" y="994052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340489" y="132690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7224113" y="137438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335961" y="1134789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0,26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40406" y="1804456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-17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840406" y="2233492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764206" y="219974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832496" y="1915364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-0,136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7491384" y="1840644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7343222" y="2255082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7217809" y="228888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9151555" y="2029350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8405784" y="1842138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8360809" y="2267123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8319534" y="228888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7876622" y="2072980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4073436" y="924613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4142660" y="1326629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3972629" y="138627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5057442" y="1137324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-0,8(3)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4048829" y="1811836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4048829" y="2289493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3934529" y="227350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5151313" y="2014829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0,2(4)</a:t>
            </a: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1592679" y="1119787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1579091" y="1941287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8009567" y="1143550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6" name="Text Box 37"/>
          <p:cNvSpPr txBox="1">
            <a:spLocks noChangeArrowheads="1"/>
          </p:cNvSpPr>
          <p:nvPr/>
        </p:nvSpPr>
        <p:spPr bwMode="auto">
          <a:xfrm>
            <a:off x="8894209" y="2042668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4734629" y="1162440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4763375" y="2039945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161124" y="2943142"/>
            <a:ext cx="114690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496411" y="112453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/>
          </a:p>
        </p:txBody>
      </p:sp>
      <p:sp>
        <p:nvSpPr>
          <p:cNvPr id="43" name="Rectangle 42"/>
          <p:cNvSpPr/>
          <p:nvPr/>
        </p:nvSpPr>
        <p:spPr>
          <a:xfrm>
            <a:off x="3157269" y="1889441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/>
          </a:p>
        </p:txBody>
      </p:sp>
      <p:sp>
        <p:nvSpPr>
          <p:cNvPr id="44" name="Rectangle 43"/>
          <p:cNvSpPr/>
          <p:nvPr/>
        </p:nvSpPr>
        <p:spPr>
          <a:xfrm>
            <a:off x="6532445" y="205561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/>
          </a:p>
        </p:txBody>
      </p:sp>
      <p:sp>
        <p:nvSpPr>
          <p:cNvPr id="45" name="Rectangle 44"/>
          <p:cNvSpPr/>
          <p:nvPr/>
        </p:nvSpPr>
        <p:spPr>
          <a:xfrm>
            <a:off x="3118009" y="1152224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834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2" grpId="0"/>
      <p:bldP spid="43" grpId="0"/>
      <p:bldP spid="44" grpId="0"/>
      <p:bldP spid="4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774</Words>
  <Application>Microsoft Office PowerPoint</Application>
  <PresentationFormat>Custom</PresentationFormat>
  <Paragraphs>211</Paragraphs>
  <Slides>12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 E7240</dc:creator>
  <cp:lastModifiedBy>21AK22</cp:lastModifiedBy>
  <cp:revision>55</cp:revision>
  <dcterms:created xsi:type="dcterms:W3CDTF">2021-10-22T04:36:09Z</dcterms:created>
  <dcterms:modified xsi:type="dcterms:W3CDTF">2021-11-04T03:34:02Z</dcterms:modified>
</cp:coreProperties>
</file>